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99" r:id="rId2"/>
    <p:sldId id="301" r:id="rId3"/>
    <p:sldId id="304" r:id="rId4"/>
    <p:sldId id="306" r:id="rId5"/>
    <p:sldId id="305" r:id="rId6"/>
    <p:sldId id="30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88" autoAdjust="0"/>
    <p:restoredTop sz="94660"/>
  </p:normalViewPr>
  <p:slideViewPr>
    <p:cSldViewPr snapToGrid="0">
      <p:cViewPr varScale="1">
        <p:scale>
          <a:sx n="69" d="100"/>
          <a:sy n="69" d="100"/>
        </p:scale>
        <p:origin x="468" y="66"/>
      </p:cViewPr>
      <p:guideLst/>
    </p:cSldViewPr>
  </p:slideViewPr>
  <p:notesTextViewPr>
    <p:cViewPr>
      <p:scale>
        <a:sx n="1" d="1"/>
        <a:sy n="1" d="1"/>
      </p:scale>
      <p:origin x="0" y="-132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7C8F31-0026-4BD0-8365-50259BA34D04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FF7629-ADA6-4194-8528-F6FE33984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91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Points</a:t>
            </a:r>
            <a:r>
              <a:rPr lang="en-US" baseline="0" dirty="0" smtClean="0"/>
              <a:t> to mention</a:t>
            </a:r>
            <a:r>
              <a:rPr lang="en-US" baseline="0" dirty="0" smtClean="0"/>
              <a:t>:</a:t>
            </a:r>
          </a:p>
          <a:p>
            <a:r>
              <a:rPr lang="en-US" baseline="0" dirty="0" smtClean="0"/>
              <a:t>Written and practical exam</a:t>
            </a:r>
          </a:p>
          <a:p>
            <a:r>
              <a:rPr lang="en-US" baseline="0" dirty="0" smtClean="0"/>
              <a:t>Don’t want to interrupt services of facility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FF7629-ADA6-4194-8528-F6FE3398479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76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28600"/>
            <a:ext cx="121920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657600"/>
            <a:ext cx="8534400" cy="1981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253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847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166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05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182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280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008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801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682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920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480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150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Garamond" panose="02020404030301010803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2362200"/>
            <a:ext cx="12192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Evaluator of HIV-RT Personnel Competency:</a:t>
            </a:r>
            <a:br>
              <a:rPr lang="en-US" dirty="0"/>
            </a:br>
            <a:r>
              <a:rPr lang="en-US" dirty="0" smtClean="0"/>
              <a:t>Competency Assessment 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340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945-5831-1E47-AD51-85BDE708E25C}" type="slidenum">
              <a:rPr lang="en-US" smtClean="0"/>
              <a:t>2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30630" y="1687286"/>
            <a:ext cx="11582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2500" kern="1200">
                <a:solidFill>
                  <a:srgbClr val="44ADE2"/>
                </a:solidFill>
                <a:latin typeface="Trebuchet MS"/>
                <a:ea typeface="+mn-ea"/>
                <a:cs typeface="Trebuchet MS"/>
              </a:defRPr>
            </a:lvl1pPr>
            <a:lvl2pPr marL="684213" indent="-227013" algn="l" defTabSz="457200" rtl="0" eaLnBrk="1" latinLnBrk="0" hangingPunct="1">
              <a:lnSpc>
                <a:spcPct val="130000"/>
              </a:lnSpc>
              <a:spcBef>
                <a:spcPct val="20000"/>
              </a:spcBef>
              <a:buSzPct val="90000"/>
              <a:buFontTx/>
              <a:buBlip>
                <a:blip r:embed="rId2"/>
              </a:buBlip>
              <a:defRPr sz="2100" b="0" kern="1200">
                <a:solidFill>
                  <a:schemeClr val="tx1"/>
                </a:solidFill>
                <a:latin typeface="Trebuchet MS"/>
                <a:ea typeface="+mn-ea"/>
                <a:cs typeface="Trebuchet MS"/>
              </a:defRPr>
            </a:lvl2pPr>
            <a:lvl3pPr marL="1085850" indent="-174625" algn="l" defTabSz="457200" rtl="0" eaLnBrk="1" latinLnBrk="0" hangingPunct="1">
              <a:lnSpc>
                <a:spcPct val="140000"/>
              </a:lnSpc>
              <a:spcBef>
                <a:spcPct val="20000"/>
              </a:spcBef>
              <a:buClr>
                <a:srgbClr val="44ADE2"/>
              </a:buClr>
              <a:buFont typeface="Arial"/>
              <a:buChar char="•"/>
              <a:tabLst/>
              <a:defRPr sz="1500" b="1" kern="1200">
                <a:solidFill>
                  <a:srgbClr val="3C3C3B"/>
                </a:solidFill>
                <a:latin typeface="Trebuchet MS"/>
                <a:ea typeface="+mn-ea"/>
                <a:cs typeface="Trebuchet MS"/>
              </a:defRPr>
            </a:lvl3pPr>
            <a:lvl4pPr marL="1541463" indent="-173038" algn="l" defTabSz="457200" rtl="0" eaLnBrk="1" latinLnBrk="0" hangingPunct="1">
              <a:lnSpc>
                <a:spcPct val="140000"/>
              </a:lnSpc>
              <a:spcBef>
                <a:spcPct val="20000"/>
              </a:spcBef>
              <a:buClr>
                <a:srgbClr val="3C3C3B"/>
              </a:buClr>
              <a:buFont typeface="Arial"/>
              <a:buChar char="–"/>
              <a:defRPr sz="1300" kern="1200">
                <a:solidFill>
                  <a:srgbClr val="44ADE2"/>
                </a:solidFill>
                <a:latin typeface="Trebuchet MS"/>
                <a:ea typeface="+mn-ea"/>
                <a:cs typeface="Trebuchet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rgbClr val="005DAA"/>
              </a:buClr>
              <a:buFont typeface="Arial"/>
              <a:buChar char="•"/>
              <a:defRPr/>
            </a:pPr>
            <a:r>
              <a:rPr lang="en-US" sz="3200" dirty="0">
                <a:latin typeface="Garamond" panose="02020404030301010803" pitchFamily="18" charset="0"/>
              </a:rPr>
              <a:t>Describe </a:t>
            </a:r>
            <a:r>
              <a:rPr lang="en-US" sz="3200" dirty="0" smtClean="0">
                <a:latin typeface="Garamond" panose="02020404030301010803" pitchFamily="18" charset="0"/>
              </a:rPr>
              <a:t>the components of a HIV-RT tester personnel competency assessment.</a:t>
            </a:r>
          </a:p>
          <a:p>
            <a:pPr lvl="1">
              <a:buClr>
                <a:srgbClr val="005DAA"/>
              </a:buClr>
              <a:buFont typeface="Arial"/>
              <a:buChar char="•"/>
              <a:defRPr/>
            </a:pPr>
            <a:endParaRPr lang="en-US" sz="3200" dirty="0">
              <a:latin typeface="Garamond" panose="02020404030301010803" pitchFamily="18" charset="0"/>
            </a:endParaRPr>
          </a:p>
          <a:p>
            <a:pPr lvl="1">
              <a:buClr>
                <a:srgbClr val="005DAA"/>
              </a:buClr>
              <a:buFont typeface="Arial"/>
              <a:buChar char="•"/>
              <a:defRPr/>
            </a:pPr>
            <a:r>
              <a:rPr lang="en-US" sz="3200" dirty="0" smtClean="0">
                <a:latin typeface="Garamond" panose="02020404030301010803" pitchFamily="18" charset="0"/>
              </a:rPr>
              <a:t>Describe the overall structure &amp; format of a HIV-RT personnel competency assessment.</a:t>
            </a:r>
            <a:endParaRPr lang="en-US" sz="3200" dirty="0">
              <a:latin typeface="Garamond" panose="02020404030301010803" pitchFamily="18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0" y="274639"/>
            <a:ext cx="12192000" cy="984607"/>
          </a:xfrm>
        </p:spPr>
        <p:txBody>
          <a:bodyPr/>
          <a:lstStyle/>
          <a:p>
            <a:r>
              <a:rPr lang="en-US" dirty="0"/>
              <a:t>Learning </a:t>
            </a:r>
            <a:r>
              <a:rPr lang="en-US" dirty="0" smtClean="0">
                <a:cs typeface="Trebuchet MS" pitchFamily="34" charset="0"/>
              </a:rPr>
              <a:t>Objectives</a:t>
            </a:r>
            <a:endParaRPr lang="en-US" sz="3600" dirty="0">
              <a:cs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4094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945-5831-1E47-AD51-85BDE708E25C}" type="slidenum">
              <a:rPr lang="en-US" smtClean="0"/>
              <a:t>3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30630" y="1687286"/>
            <a:ext cx="11582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2500" kern="1200">
                <a:solidFill>
                  <a:srgbClr val="44ADE2"/>
                </a:solidFill>
                <a:latin typeface="Trebuchet MS"/>
                <a:ea typeface="+mn-ea"/>
                <a:cs typeface="Trebuchet MS"/>
              </a:defRPr>
            </a:lvl1pPr>
            <a:lvl2pPr marL="684213" indent="-227013" algn="l" defTabSz="457200" rtl="0" eaLnBrk="1" latinLnBrk="0" hangingPunct="1">
              <a:lnSpc>
                <a:spcPct val="130000"/>
              </a:lnSpc>
              <a:spcBef>
                <a:spcPct val="20000"/>
              </a:spcBef>
              <a:buSzPct val="90000"/>
              <a:buFontTx/>
              <a:buBlip>
                <a:blip r:embed="rId2"/>
              </a:buBlip>
              <a:defRPr sz="2100" b="0" kern="1200">
                <a:solidFill>
                  <a:schemeClr val="tx1"/>
                </a:solidFill>
                <a:latin typeface="Trebuchet MS"/>
                <a:ea typeface="+mn-ea"/>
                <a:cs typeface="Trebuchet MS"/>
              </a:defRPr>
            </a:lvl2pPr>
            <a:lvl3pPr marL="1085850" indent="-174625" algn="l" defTabSz="457200" rtl="0" eaLnBrk="1" latinLnBrk="0" hangingPunct="1">
              <a:lnSpc>
                <a:spcPct val="140000"/>
              </a:lnSpc>
              <a:spcBef>
                <a:spcPct val="20000"/>
              </a:spcBef>
              <a:buClr>
                <a:srgbClr val="44ADE2"/>
              </a:buClr>
              <a:buFont typeface="Arial"/>
              <a:buChar char="•"/>
              <a:tabLst/>
              <a:defRPr sz="1500" b="1" kern="1200">
                <a:solidFill>
                  <a:srgbClr val="3C3C3B"/>
                </a:solidFill>
                <a:latin typeface="Trebuchet MS"/>
                <a:ea typeface="+mn-ea"/>
                <a:cs typeface="Trebuchet MS"/>
              </a:defRPr>
            </a:lvl3pPr>
            <a:lvl4pPr marL="1541463" indent="-173038" algn="l" defTabSz="457200" rtl="0" eaLnBrk="1" latinLnBrk="0" hangingPunct="1">
              <a:lnSpc>
                <a:spcPct val="140000"/>
              </a:lnSpc>
              <a:spcBef>
                <a:spcPct val="20000"/>
              </a:spcBef>
              <a:buClr>
                <a:srgbClr val="3C3C3B"/>
              </a:buClr>
              <a:buFont typeface="Arial"/>
              <a:buChar char="–"/>
              <a:defRPr sz="1300" kern="1200">
                <a:solidFill>
                  <a:srgbClr val="44ADE2"/>
                </a:solidFill>
                <a:latin typeface="Trebuchet MS"/>
                <a:ea typeface="+mn-ea"/>
                <a:cs typeface="Trebuchet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rgbClr val="005DAA"/>
              </a:buClr>
              <a:buFont typeface="Arial"/>
              <a:buChar char="•"/>
              <a:defRPr/>
            </a:pPr>
            <a:endParaRPr lang="en-US" sz="3200" dirty="0">
              <a:latin typeface="Garamond" panose="02020404030301010803" pitchFamily="18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0" y="274639"/>
            <a:ext cx="12192000" cy="984607"/>
          </a:xfrm>
        </p:spPr>
        <p:txBody>
          <a:bodyPr/>
          <a:lstStyle/>
          <a:p>
            <a:r>
              <a:rPr lang="en-US" dirty="0" smtClean="0"/>
              <a:t>Competency Assessment Components</a:t>
            </a:r>
            <a:endParaRPr lang="en-US" sz="3600" dirty="0">
              <a:cs typeface="Trebuchet MS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412511"/>
              </p:ext>
            </p:extLst>
          </p:nvPr>
        </p:nvGraphicFramePr>
        <p:xfrm>
          <a:off x="609600" y="1874458"/>
          <a:ext cx="10972800" cy="4109085"/>
        </p:xfrm>
        <a:graphic>
          <a:graphicData uri="http://schemas.openxmlformats.org/drawingml/2006/table">
            <a:tbl>
              <a:tblPr firstRow="1" firstCol="1" bandRow="1"/>
              <a:tblGrid>
                <a:gridCol w="548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rowSpan="3"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800" b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Competency Assessment</a:t>
                      </a:r>
                      <a:endParaRPr lang="en-US" sz="2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Introduction</a:t>
                      </a:r>
                      <a:endParaRPr lang="en-US" sz="28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8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Evaluator and topic/purpose introduced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Direct Observation Checklist</a:t>
                      </a:r>
                      <a:endParaRPr lang="en-US" sz="2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800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Appropriate checklist used, minimum assistance/guidance/interruption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Feedback</a:t>
                      </a:r>
                      <a:endParaRPr lang="en-US" sz="28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800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Summary, assessment conclusions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748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34958" t="19142" r="34473" b="11322"/>
          <a:stretch/>
        </p:blipFill>
        <p:spPr>
          <a:xfrm>
            <a:off x="6099435" y="365397"/>
            <a:ext cx="4970352" cy="635958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1941" y="86311"/>
            <a:ext cx="4628784" cy="663866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826327" y="86311"/>
            <a:ext cx="1237673" cy="794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5243" y="39250"/>
            <a:ext cx="879840" cy="888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96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945-5831-1E47-AD51-85BDE708E25C}" type="slidenum">
              <a:rPr lang="en-US" smtClean="0"/>
              <a:t>5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30630" y="1687286"/>
            <a:ext cx="11582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2500" kern="1200">
                <a:solidFill>
                  <a:srgbClr val="44ADE2"/>
                </a:solidFill>
                <a:latin typeface="Trebuchet MS"/>
                <a:ea typeface="+mn-ea"/>
                <a:cs typeface="Trebuchet MS"/>
              </a:defRPr>
            </a:lvl1pPr>
            <a:lvl2pPr marL="684213" indent="-227013" algn="l" defTabSz="457200" rtl="0" eaLnBrk="1" latinLnBrk="0" hangingPunct="1">
              <a:lnSpc>
                <a:spcPct val="130000"/>
              </a:lnSpc>
              <a:spcBef>
                <a:spcPct val="20000"/>
              </a:spcBef>
              <a:buSzPct val="90000"/>
              <a:buFontTx/>
              <a:buBlip>
                <a:blip r:embed="rId3"/>
              </a:buBlip>
              <a:defRPr sz="2100" b="0" kern="1200">
                <a:solidFill>
                  <a:schemeClr val="tx1"/>
                </a:solidFill>
                <a:latin typeface="Trebuchet MS"/>
                <a:ea typeface="+mn-ea"/>
                <a:cs typeface="Trebuchet MS"/>
              </a:defRPr>
            </a:lvl2pPr>
            <a:lvl3pPr marL="1085850" indent="-174625" algn="l" defTabSz="457200" rtl="0" eaLnBrk="1" latinLnBrk="0" hangingPunct="1">
              <a:lnSpc>
                <a:spcPct val="140000"/>
              </a:lnSpc>
              <a:spcBef>
                <a:spcPct val="20000"/>
              </a:spcBef>
              <a:buClr>
                <a:srgbClr val="44ADE2"/>
              </a:buClr>
              <a:buFont typeface="Arial"/>
              <a:buChar char="•"/>
              <a:tabLst/>
              <a:defRPr sz="1500" b="1" kern="1200">
                <a:solidFill>
                  <a:srgbClr val="3C3C3B"/>
                </a:solidFill>
                <a:latin typeface="Trebuchet MS"/>
                <a:ea typeface="+mn-ea"/>
                <a:cs typeface="Trebuchet MS"/>
              </a:defRPr>
            </a:lvl3pPr>
            <a:lvl4pPr marL="1541463" indent="-173038" algn="l" defTabSz="457200" rtl="0" eaLnBrk="1" latinLnBrk="0" hangingPunct="1">
              <a:lnSpc>
                <a:spcPct val="140000"/>
              </a:lnSpc>
              <a:spcBef>
                <a:spcPct val="20000"/>
              </a:spcBef>
              <a:buClr>
                <a:srgbClr val="3C3C3B"/>
              </a:buClr>
              <a:buFont typeface="Arial"/>
              <a:buChar char="–"/>
              <a:defRPr sz="1300" kern="1200">
                <a:solidFill>
                  <a:srgbClr val="44ADE2"/>
                </a:solidFill>
                <a:latin typeface="Trebuchet MS"/>
                <a:ea typeface="+mn-ea"/>
                <a:cs typeface="Trebuchet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rgbClr val="005DAA"/>
              </a:buClr>
              <a:buFont typeface="Arial"/>
              <a:buChar char="•"/>
              <a:defRPr/>
            </a:pPr>
            <a:endParaRPr lang="en-US" sz="3200" dirty="0">
              <a:latin typeface="Garamond" panose="02020404030301010803" pitchFamily="18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0" y="274639"/>
            <a:ext cx="12192000" cy="984607"/>
          </a:xfrm>
        </p:spPr>
        <p:txBody>
          <a:bodyPr/>
          <a:lstStyle/>
          <a:p>
            <a:r>
              <a:rPr lang="en-US" dirty="0" smtClean="0"/>
              <a:t>Tester Competency </a:t>
            </a:r>
            <a:r>
              <a:rPr lang="en-US" dirty="0" smtClean="0"/>
              <a:t>Assessment Components</a:t>
            </a:r>
            <a:endParaRPr lang="en-US" sz="3600" dirty="0">
              <a:cs typeface="Trebuchet MS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1049532"/>
              </p:ext>
            </p:extLst>
          </p:nvPr>
        </p:nvGraphicFramePr>
        <p:xfrm>
          <a:off x="609600" y="2207509"/>
          <a:ext cx="10972800" cy="1761173"/>
        </p:xfrm>
        <a:graphic>
          <a:graphicData uri="http://schemas.openxmlformats.org/drawingml/2006/table">
            <a:tbl>
              <a:tblPr firstRow="1" firstCol="1" bandRow="1"/>
              <a:tblGrid>
                <a:gridCol w="43048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79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3600" b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Structure &amp; Format</a:t>
                      </a:r>
                      <a:endParaRPr lang="en-US" sz="36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600" b="1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Overall Organization</a:t>
                      </a:r>
                      <a:endParaRPr lang="en-US" sz="36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3600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Preparedness, use of time, focus on objectives/task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5117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945-5831-1E47-AD51-85BDE708E25C}" type="slidenum">
              <a:rPr lang="en-US" smtClean="0"/>
              <a:t>6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30630" y="1687286"/>
            <a:ext cx="11582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2500" kern="1200">
                <a:solidFill>
                  <a:srgbClr val="44ADE2"/>
                </a:solidFill>
                <a:latin typeface="Trebuchet MS"/>
                <a:ea typeface="+mn-ea"/>
                <a:cs typeface="Trebuchet MS"/>
              </a:defRPr>
            </a:lvl1pPr>
            <a:lvl2pPr marL="684213" indent="-227013" algn="l" defTabSz="457200" rtl="0" eaLnBrk="1" latinLnBrk="0" hangingPunct="1">
              <a:lnSpc>
                <a:spcPct val="130000"/>
              </a:lnSpc>
              <a:spcBef>
                <a:spcPct val="20000"/>
              </a:spcBef>
              <a:buSzPct val="90000"/>
              <a:buFontTx/>
              <a:buBlip>
                <a:blip r:embed="rId2"/>
              </a:buBlip>
              <a:defRPr sz="2100" b="0" kern="1200">
                <a:solidFill>
                  <a:schemeClr val="tx1"/>
                </a:solidFill>
                <a:latin typeface="Trebuchet MS"/>
                <a:ea typeface="+mn-ea"/>
                <a:cs typeface="Trebuchet MS"/>
              </a:defRPr>
            </a:lvl2pPr>
            <a:lvl3pPr marL="1085850" indent="-174625" algn="l" defTabSz="457200" rtl="0" eaLnBrk="1" latinLnBrk="0" hangingPunct="1">
              <a:lnSpc>
                <a:spcPct val="140000"/>
              </a:lnSpc>
              <a:spcBef>
                <a:spcPct val="20000"/>
              </a:spcBef>
              <a:buClr>
                <a:srgbClr val="44ADE2"/>
              </a:buClr>
              <a:buFont typeface="Arial"/>
              <a:buChar char="•"/>
              <a:tabLst/>
              <a:defRPr sz="1500" b="1" kern="1200">
                <a:solidFill>
                  <a:srgbClr val="3C3C3B"/>
                </a:solidFill>
                <a:latin typeface="Trebuchet MS"/>
                <a:ea typeface="+mn-ea"/>
                <a:cs typeface="Trebuchet MS"/>
              </a:defRPr>
            </a:lvl3pPr>
            <a:lvl4pPr marL="1541463" indent="-173038" algn="l" defTabSz="457200" rtl="0" eaLnBrk="1" latinLnBrk="0" hangingPunct="1">
              <a:lnSpc>
                <a:spcPct val="140000"/>
              </a:lnSpc>
              <a:spcBef>
                <a:spcPct val="20000"/>
              </a:spcBef>
              <a:buClr>
                <a:srgbClr val="3C3C3B"/>
              </a:buClr>
              <a:buFont typeface="Arial"/>
              <a:buChar char="–"/>
              <a:defRPr sz="1300" kern="1200">
                <a:solidFill>
                  <a:srgbClr val="44ADE2"/>
                </a:solidFill>
                <a:latin typeface="Trebuchet MS"/>
                <a:ea typeface="+mn-ea"/>
                <a:cs typeface="Trebuchet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rgbClr val="005DAA"/>
              </a:buClr>
              <a:buFont typeface="Arial"/>
              <a:buChar char="•"/>
              <a:defRPr/>
            </a:pPr>
            <a:r>
              <a:rPr lang="en-US" sz="3200" dirty="0" smtClean="0">
                <a:latin typeface="Garamond" panose="02020404030301010803" pitchFamily="18" charset="0"/>
              </a:rPr>
              <a:t>What are the components of a HIV-RT personnel competency assessment?</a:t>
            </a:r>
            <a:endParaRPr lang="en-US" sz="3200" dirty="0">
              <a:latin typeface="Garamond" panose="02020404030301010803" pitchFamily="18" charset="0"/>
            </a:endParaRPr>
          </a:p>
          <a:p>
            <a:pPr lvl="1">
              <a:buClr>
                <a:srgbClr val="005DAA"/>
              </a:buClr>
              <a:buFont typeface="Arial"/>
              <a:buChar char="•"/>
              <a:defRPr/>
            </a:pPr>
            <a:r>
              <a:rPr lang="en-US" sz="3200" dirty="0" smtClean="0">
                <a:latin typeface="Garamond" panose="02020404030301010803" pitchFamily="18" charset="0"/>
              </a:rPr>
              <a:t>What is the overall structure &amp; format of a HIV-RT personnel competency assessment?</a:t>
            </a:r>
            <a:endParaRPr lang="en-US" sz="3200" dirty="0">
              <a:latin typeface="Garamond" panose="02020404030301010803" pitchFamily="18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0" y="274639"/>
            <a:ext cx="12192000" cy="984607"/>
          </a:xfrm>
        </p:spPr>
        <p:txBody>
          <a:bodyPr/>
          <a:lstStyle/>
          <a:p>
            <a:r>
              <a:rPr lang="en-US" dirty="0" smtClean="0"/>
              <a:t>Summary</a:t>
            </a:r>
            <a:endParaRPr lang="en-US" sz="3600" dirty="0">
              <a:cs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032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3902</TotalTime>
  <Words>120</Words>
  <Application>Microsoft Office PowerPoint</Application>
  <PresentationFormat>Widescreen</PresentationFormat>
  <Paragraphs>28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Garamond</vt:lpstr>
      <vt:lpstr>Symbol</vt:lpstr>
      <vt:lpstr>Times New Roman</vt:lpstr>
      <vt:lpstr>Trebuchet MS</vt:lpstr>
      <vt:lpstr>1_Office Theme</vt:lpstr>
      <vt:lpstr>Evaluator of HIV-RT Personnel Competency: Competency Assessment Overview</vt:lpstr>
      <vt:lpstr>Learning Objectives</vt:lpstr>
      <vt:lpstr>Competency Assessment Components</vt:lpstr>
      <vt:lpstr>PowerPoint Presentation</vt:lpstr>
      <vt:lpstr>Tester Competency Assessment Components</vt:lpstr>
      <vt:lpstr>Summary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Requirements for Management HIV RT Certification Program Data</dc:title>
  <dc:creator>Kalou, Mireille B. (CDC/CGH/DGHT)</dc:creator>
  <cp:lastModifiedBy>Lee, Kemba (CDC/CGH/DGHT) (CTR)</cp:lastModifiedBy>
  <cp:revision>31</cp:revision>
  <dcterms:created xsi:type="dcterms:W3CDTF">2017-04-19T16:26:43Z</dcterms:created>
  <dcterms:modified xsi:type="dcterms:W3CDTF">2019-01-17T21:16:34Z</dcterms:modified>
</cp:coreProperties>
</file>